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7" r:id="rId2"/>
    <p:sldId id="301" r:id="rId3"/>
    <p:sldId id="304" r:id="rId4"/>
    <p:sldId id="302" r:id="rId5"/>
    <p:sldId id="305" r:id="rId6"/>
    <p:sldId id="306" r:id="rId7"/>
    <p:sldId id="307" r:id="rId8"/>
    <p:sldId id="308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40" r:id="rId24"/>
    <p:sldId id="338" r:id="rId25"/>
    <p:sldId id="341" r:id="rId26"/>
    <p:sldId id="342" r:id="rId27"/>
    <p:sldId id="336" r:id="rId28"/>
    <p:sldId id="343" r:id="rId29"/>
    <p:sldId id="344" r:id="rId30"/>
    <p:sldId id="345" r:id="rId31"/>
    <p:sldId id="347" r:id="rId32"/>
    <p:sldId id="348" r:id="rId33"/>
    <p:sldId id="349" r:id="rId34"/>
    <p:sldId id="337" r:id="rId35"/>
    <p:sldId id="350" r:id="rId36"/>
    <p:sldId id="351" r:id="rId37"/>
    <p:sldId id="352" r:id="rId38"/>
    <p:sldId id="358" r:id="rId39"/>
    <p:sldId id="354" r:id="rId40"/>
    <p:sldId id="355" r:id="rId41"/>
    <p:sldId id="356" r:id="rId42"/>
    <p:sldId id="357" r:id="rId43"/>
    <p:sldId id="353" r:id="rId44"/>
    <p:sldId id="359" r:id="rId45"/>
    <p:sldId id="360" r:id="rId46"/>
    <p:sldId id="361" r:id="rId47"/>
    <p:sldId id="362" r:id="rId48"/>
    <p:sldId id="363" r:id="rId49"/>
    <p:sldId id="365" r:id="rId50"/>
    <p:sldId id="366" r:id="rId51"/>
    <p:sldId id="367" r:id="rId52"/>
    <p:sldId id="36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56659" autoAdjust="0"/>
  </p:normalViewPr>
  <p:slideViewPr>
    <p:cSldViewPr snapToGrid="0" showGuides="1">
      <p:cViewPr varScale="1">
        <p:scale>
          <a:sx n="62" d="100"/>
          <a:sy n="62" d="100"/>
        </p:scale>
        <p:origin x="2472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9E18D7-6AF5-47BB-BD56-5931A853EFE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F27B1E-4426-403D-9292-77EDC56C69C8}">
      <dgm:prSet/>
      <dgm:spPr/>
      <dgm:t>
        <a:bodyPr/>
        <a:lstStyle/>
        <a:p>
          <a:r>
            <a:rPr lang="en-IN" dirty="0"/>
            <a:t>GitHub Account Creation</a:t>
          </a:r>
          <a:endParaRPr lang="en-US" dirty="0"/>
        </a:p>
      </dgm:t>
    </dgm:pt>
    <dgm:pt modelId="{73CAEFFA-3C7D-4D7F-B90E-0304A9576275}" type="parTrans" cxnId="{1AB8B390-AC69-42ED-8031-B4D155D9A858}">
      <dgm:prSet/>
      <dgm:spPr/>
      <dgm:t>
        <a:bodyPr/>
        <a:lstStyle/>
        <a:p>
          <a:endParaRPr lang="en-US"/>
        </a:p>
      </dgm:t>
    </dgm:pt>
    <dgm:pt modelId="{9214B468-872A-4E86-A4E9-0AE4B219EEE2}" type="sibTrans" cxnId="{1AB8B390-AC69-42ED-8031-B4D155D9A858}">
      <dgm:prSet/>
      <dgm:spPr/>
      <dgm:t>
        <a:bodyPr/>
        <a:lstStyle/>
        <a:p>
          <a:endParaRPr lang="en-US"/>
        </a:p>
      </dgm:t>
    </dgm:pt>
    <dgm:pt modelId="{3BF5EDD9-955D-4A9C-A00B-8C52E7AD9E19}">
      <dgm:prSet/>
      <dgm:spPr/>
      <dgm:t>
        <a:bodyPr/>
        <a:lstStyle/>
        <a:p>
          <a:r>
            <a:rPr lang="en-IN"/>
            <a:t>Data Connection</a:t>
          </a:r>
          <a:endParaRPr lang="en-US"/>
        </a:p>
      </dgm:t>
    </dgm:pt>
    <dgm:pt modelId="{BB084A20-9D87-44D9-B42E-CF595B56F5E1}" type="parTrans" cxnId="{D0EDD336-82F5-4DAC-BCD8-3049517EA5FE}">
      <dgm:prSet/>
      <dgm:spPr/>
      <dgm:t>
        <a:bodyPr/>
        <a:lstStyle/>
        <a:p>
          <a:endParaRPr lang="en-US"/>
        </a:p>
      </dgm:t>
    </dgm:pt>
    <dgm:pt modelId="{7884F0C8-C389-49AF-9160-BFE3177D316E}" type="sibTrans" cxnId="{D0EDD336-82F5-4DAC-BCD8-3049517EA5FE}">
      <dgm:prSet/>
      <dgm:spPr/>
      <dgm:t>
        <a:bodyPr/>
        <a:lstStyle/>
        <a:p>
          <a:endParaRPr lang="en-US"/>
        </a:p>
      </dgm:t>
    </dgm:pt>
    <dgm:pt modelId="{16EF471B-FFBB-4505-AEAE-A21957A49E8C}">
      <dgm:prSet/>
      <dgm:spPr/>
      <dgm:t>
        <a:bodyPr/>
        <a:lstStyle/>
        <a:p>
          <a:r>
            <a:rPr lang="en-IN"/>
            <a:t>Power BI</a:t>
          </a:r>
          <a:endParaRPr lang="en-US"/>
        </a:p>
      </dgm:t>
    </dgm:pt>
    <dgm:pt modelId="{0F0974D7-DA3B-4BB8-8440-05420CFDD37A}" type="parTrans" cxnId="{E9412041-707A-4E29-9586-F772C0BFA097}">
      <dgm:prSet/>
      <dgm:spPr/>
      <dgm:t>
        <a:bodyPr/>
        <a:lstStyle/>
        <a:p>
          <a:endParaRPr lang="en-US"/>
        </a:p>
      </dgm:t>
    </dgm:pt>
    <dgm:pt modelId="{76C4BC09-3AE0-4AD2-B373-FA4D42B19E25}" type="sibTrans" cxnId="{E9412041-707A-4E29-9586-F772C0BFA097}">
      <dgm:prSet/>
      <dgm:spPr/>
      <dgm:t>
        <a:bodyPr/>
        <a:lstStyle/>
        <a:p>
          <a:endParaRPr lang="en-US"/>
        </a:p>
      </dgm:t>
    </dgm:pt>
    <dgm:pt modelId="{A1531036-08C2-46BC-BC14-756BCEAF97D6}">
      <dgm:prSet/>
      <dgm:spPr/>
      <dgm:t>
        <a:bodyPr/>
        <a:lstStyle/>
        <a:p>
          <a:r>
            <a:rPr lang="en-IN"/>
            <a:t>With CSV File</a:t>
          </a:r>
          <a:endParaRPr lang="en-US"/>
        </a:p>
      </dgm:t>
    </dgm:pt>
    <dgm:pt modelId="{048ED1D6-AC5A-4758-9030-CFC5BF290739}" type="parTrans" cxnId="{22159660-B08C-4619-BAE3-25DEDCC397C8}">
      <dgm:prSet/>
      <dgm:spPr/>
      <dgm:t>
        <a:bodyPr/>
        <a:lstStyle/>
        <a:p>
          <a:endParaRPr lang="en-US"/>
        </a:p>
      </dgm:t>
    </dgm:pt>
    <dgm:pt modelId="{13391B54-8A17-4FA8-8903-DC60BB4CBC64}" type="sibTrans" cxnId="{22159660-B08C-4619-BAE3-25DEDCC397C8}">
      <dgm:prSet/>
      <dgm:spPr/>
      <dgm:t>
        <a:bodyPr/>
        <a:lstStyle/>
        <a:p>
          <a:endParaRPr lang="en-US"/>
        </a:p>
      </dgm:t>
    </dgm:pt>
    <dgm:pt modelId="{1A28388E-0726-4E47-9286-67CDB6F1AC79}">
      <dgm:prSet/>
      <dgm:spPr/>
      <dgm:t>
        <a:bodyPr/>
        <a:lstStyle/>
        <a:p>
          <a:r>
            <a:rPr lang="en-IN"/>
            <a:t>With SQL</a:t>
          </a:r>
          <a:endParaRPr lang="en-US"/>
        </a:p>
      </dgm:t>
    </dgm:pt>
    <dgm:pt modelId="{F90736BA-E47B-40F4-A4DC-666795731B10}" type="parTrans" cxnId="{F8C0845C-4E78-4F90-9D73-EF05B82D307D}">
      <dgm:prSet/>
      <dgm:spPr/>
      <dgm:t>
        <a:bodyPr/>
        <a:lstStyle/>
        <a:p>
          <a:endParaRPr lang="en-US"/>
        </a:p>
      </dgm:t>
    </dgm:pt>
    <dgm:pt modelId="{E5FF7C2E-F043-4C1E-A27F-A30561A0530F}" type="sibTrans" cxnId="{F8C0845C-4E78-4F90-9D73-EF05B82D307D}">
      <dgm:prSet/>
      <dgm:spPr/>
      <dgm:t>
        <a:bodyPr/>
        <a:lstStyle/>
        <a:p>
          <a:endParaRPr lang="en-US"/>
        </a:p>
      </dgm:t>
    </dgm:pt>
    <dgm:pt modelId="{7A450431-227F-46EA-B28E-4B33681BB6F9}">
      <dgm:prSet/>
      <dgm:spPr/>
      <dgm:t>
        <a:bodyPr/>
        <a:lstStyle/>
        <a:p>
          <a:r>
            <a:rPr lang="en-IN"/>
            <a:t>Excel</a:t>
          </a:r>
          <a:endParaRPr lang="en-US"/>
        </a:p>
      </dgm:t>
    </dgm:pt>
    <dgm:pt modelId="{C9EB2951-12FD-4758-A98A-70FDC9E864EA}" type="parTrans" cxnId="{1777B47C-4E7D-4263-81E3-1B893E077433}">
      <dgm:prSet/>
      <dgm:spPr/>
      <dgm:t>
        <a:bodyPr/>
        <a:lstStyle/>
        <a:p>
          <a:endParaRPr lang="en-US"/>
        </a:p>
      </dgm:t>
    </dgm:pt>
    <dgm:pt modelId="{32200888-D73A-45F8-A8CD-D1E4AAEB4636}" type="sibTrans" cxnId="{1777B47C-4E7D-4263-81E3-1B893E077433}">
      <dgm:prSet/>
      <dgm:spPr/>
      <dgm:t>
        <a:bodyPr/>
        <a:lstStyle/>
        <a:p>
          <a:endParaRPr lang="en-US"/>
        </a:p>
      </dgm:t>
    </dgm:pt>
    <dgm:pt modelId="{891BC44C-D67D-49B3-82BD-9BFD02453042}">
      <dgm:prSet/>
      <dgm:spPr/>
      <dgm:t>
        <a:bodyPr/>
        <a:lstStyle/>
        <a:p>
          <a:r>
            <a:rPr lang="en-IN" dirty="0"/>
            <a:t>With CSV</a:t>
          </a:r>
          <a:endParaRPr lang="en-US" dirty="0"/>
        </a:p>
      </dgm:t>
    </dgm:pt>
    <dgm:pt modelId="{F2E5C535-88E2-40AA-A9B8-906580388DB1}" type="parTrans" cxnId="{C08B6578-641E-43DE-8F1D-6ECE1149C402}">
      <dgm:prSet/>
      <dgm:spPr/>
      <dgm:t>
        <a:bodyPr/>
        <a:lstStyle/>
        <a:p>
          <a:endParaRPr lang="en-US"/>
        </a:p>
      </dgm:t>
    </dgm:pt>
    <dgm:pt modelId="{EE8C24C8-9FD6-4D36-AA01-66983C7FEA59}" type="sibTrans" cxnId="{C08B6578-641E-43DE-8F1D-6ECE1149C402}">
      <dgm:prSet/>
      <dgm:spPr/>
      <dgm:t>
        <a:bodyPr/>
        <a:lstStyle/>
        <a:p>
          <a:endParaRPr lang="en-US"/>
        </a:p>
      </dgm:t>
    </dgm:pt>
    <dgm:pt modelId="{BA7491E1-2E36-4EC8-AAEB-BE75C653FF39}">
      <dgm:prSet/>
      <dgm:spPr/>
      <dgm:t>
        <a:bodyPr/>
        <a:lstStyle/>
        <a:p>
          <a:r>
            <a:rPr lang="en-US" dirty="0"/>
            <a:t>Access Capstone Project Repository</a:t>
          </a:r>
        </a:p>
      </dgm:t>
    </dgm:pt>
    <dgm:pt modelId="{310763F9-A47C-40EC-96DC-7D9938049FBD}" type="parTrans" cxnId="{EF6B9222-A193-4D22-AD02-1379CE77860F}">
      <dgm:prSet/>
      <dgm:spPr/>
      <dgm:t>
        <a:bodyPr/>
        <a:lstStyle/>
        <a:p>
          <a:endParaRPr lang="en-IN"/>
        </a:p>
      </dgm:t>
    </dgm:pt>
    <dgm:pt modelId="{966FAA64-931C-45D4-A9FB-45D3FC832ECF}" type="sibTrans" cxnId="{EF6B9222-A193-4D22-AD02-1379CE77860F}">
      <dgm:prSet/>
      <dgm:spPr/>
      <dgm:t>
        <a:bodyPr/>
        <a:lstStyle/>
        <a:p>
          <a:endParaRPr lang="en-IN"/>
        </a:p>
      </dgm:t>
    </dgm:pt>
    <dgm:pt modelId="{3AC2707C-F9AC-4FB3-92CB-29365873E746}">
      <dgm:prSet/>
      <dgm:spPr/>
      <dgm:t>
        <a:bodyPr/>
        <a:lstStyle/>
        <a:p>
          <a:r>
            <a:rPr lang="en-US" dirty="0"/>
            <a:t>SQL</a:t>
          </a:r>
        </a:p>
      </dgm:t>
    </dgm:pt>
    <dgm:pt modelId="{84C9F5E3-DD20-4AC5-93C0-CFC2D4E86668}" type="parTrans" cxnId="{CBF0FEAC-5C90-42E9-B49B-01F70861D2AF}">
      <dgm:prSet/>
      <dgm:spPr/>
    </dgm:pt>
    <dgm:pt modelId="{55D34D4D-C9F1-4B82-ADB7-1BC9E56571BC}" type="sibTrans" cxnId="{CBF0FEAC-5C90-42E9-B49B-01F70861D2AF}">
      <dgm:prSet/>
      <dgm:spPr/>
    </dgm:pt>
    <dgm:pt modelId="{59C4C949-170F-41BE-9DF2-5AD89CE6F5EC}">
      <dgm:prSet/>
      <dgm:spPr/>
      <dgm:t>
        <a:bodyPr/>
        <a:lstStyle/>
        <a:p>
          <a:r>
            <a:rPr lang="en-US" dirty="0"/>
            <a:t>With CSV</a:t>
          </a:r>
        </a:p>
      </dgm:t>
    </dgm:pt>
    <dgm:pt modelId="{6C36618A-4DE5-4C45-A768-D1246F3D4999}" type="parTrans" cxnId="{49DE2AC4-A3B9-47A0-8B9F-FBD5CD7B1772}">
      <dgm:prSet/>
      <dgm:spPr/>
    </dgm:pt>
    <dgm:pt modelId="{DAF61FFD-4B41-4275-9796-052915D44604}" type="sibTrans" cxnId="{49DE2AC4-A3B9-47A0-8B9F-FBD5CD7B1772}">
      <dgm:prSet/>
      <dgm:spPr/>
    </dgm:pt>
    <dgm:pt modelId="{59F8EA73-07BF-4957-94D7-2ED462381CBB}">
      <dgm:prSet/>
      <dgm:spPr/>
      <dgm:t>
        <a:bodyPr/>
        <a:lstStyle/>
        <a:p>
          <a:r>
            <a:rPr lang="en-US" dirty="0"/>
            <a:t>With SQL</a:t>
          </a:r>
        </a:p>
      </dgm:t>
    </dgm:pt>
    <dgm:pt modelId="{01CD85F8-D4F1-4DBA-AAC1-EDFBB823686E}" type="parTrans" cxnId="{5EA01127-A4B8-42A8-AC27-2B85BFD3C9EE}">
      <dgm:prSet/>
      <dgm:spPr/>
    </dgm:pt>
    <dgm:pt modelId="{E7E585CE-98D1-4337-B4BD-CA59E7EB0A73}" type="sibTrans" cxnId="{5EA01127-A4B8-42A8-AC27-2B85BFD3C9EE}">
      <dgm:prSet/>
      <dgm:spPr/>
    </dgm:pt>
    <dgm:pt modelId="{60F7FD9E-79BD-4D42-881A-60021D1E584A}" type="pres">
      <dgm:prSet presAssocID="{D19E18D7-6AF5-47BB-BD56-5931A853EFEF}" presName="linear" presStyleCnt="0">
        <dgm:presLayoutVars>
          <dgm:dir/>
          <dgm:animLvl val="lvl"/>
          <dgm:resizeHandles val="exact"/>
        </dgm:presLayoutVars>
      </dgm:prSet>
      <dgm:spPr/>
    </dgm:pt>
    <dgm:pt modelId="{76071ECB-766B-4E5D-85CF-46A11A709725}" type="pres">
      <dgm:prSet presAssocID="{ECF27B1E-4426-403D-9292-77EDC56C69C8}" presName="parentLin" presStyleCnt="0"/>
      <dgm:spPr/>
    </dgm:pt>
    <dgm:pt modelId="{9B77AB98-8640-4228-BFDF-4B55A6EDDD1D}" type="pres">
      <dgm:prSet presAssocID="{ECF27B1E-4426-403D-9292-77EDC56C69C8}" presName="parentLeftMargin" presStyleLbl="node1" presStyleIdx="0" presStyleCnt="3"/>
      <dgm:spPr/>
    </dgm:pt>
    <dgm:pt modelId="{40D3BB13-71FF-42A7-B156-1D71BA5A735B}" type="pres">
      <dgm:prSet presAssocID="{ECF27B1E-4426-403D-9292-77EDC56C69C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5CEE1E2-2293-40DC-B03B-E0B940DE0AD1}" type="pres">
      <dgm:prSet presAssocID="{ECF27B1E-4426-403D-9292-77EDC56C69C8}" presName="negativeSpace" presStyleCnt="0"/>
      <dgm:spPr/>
    </dgm:pt>
    <dgm:pt modelId="{C3224320-2408-435E-B264-B36146740D6C}" type="pres">
      <dgm:prSet presAssocID="{ECF27B1E-4426-403D-9292-77EDC56C69C8}" presName="childText" presStyleLbl="conFgAcc1" presStyleIdx="0" presStyleCnt="3">
        <dgm:presLayoutVars>
          <dgm:bulletEnabled val="1"/>
        </dgm:presLayoutVars>
      </dgm:prSet>
      <dgm:spPr/>
    </dgm:pt>
    <dgm:pt modelId="{1163A355-CA80-470A-A3B6-885F380B1F1F}" type="pres">
      <dgm:prSet presAssocID="{9214B468-872A-4E86-A4E9-0AE4B219EEE2}" presName="spaceBetweenRectangles" presStyleCnt="0"/>
      <dgm:spPr/>
    </dgm:pt>
    <dgm:pt modelId="{1C0F16BA-026C-469F-9EE8-5A1D3DB10713}" type="pres">
      <dgm:prSet presAssocID="{BA7491E1-2E36-4EC8-AAEB-BE75C653FF39}" presName="parentLin" presStyleCnt="0"/>
      <dgm:spPr/>
    </dgm:pt>
    <dgm:pt modelId="{93AD43D8-7EA9-46D8-9158-C38947AB8756}" type="pres">
      <dgm:prSet presAssocID="{BA7491E1-2E36-4EC8-AAEB-BE75C653FF39}" presName="parentLeftMargin" presStyleLbl="node1" presStyleIdx="0" presStyleCnt="3"/>
      <dgm:spPr/>
    </dgm:pt>
    <dgm:pt modelId="{C6B21C1C-C0D0-4381-B6F2-E1775ECA0D0E}" type="pres">
      <dgm:prSet presAssocID="{BA7491E1-2E36-4EC8-AAEB-BE75C653FF3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CDE8FA8-A5A9-45A5-A6B8-B10983F38C95}" type="pres">
      <dgm:prSet presAssocID="{BA7491E1-2E36-4EC8-AAEB-BE75C653FF39}" presName="negativeSpace" presStyleCnt="0"/>
      <dgm:spPr/>
    </dgm:pt>
    <dgm:pt modelId="{A0FF95B0-2736-4917-B846-516CEC47329A}" type="pres">
      <dgm:prSet presAssocID="{BA7491E1-2E36-4EC8-AAEB-BE75C653FF39}" presName="childText" presStyleLbl="conFgAcc1" presStyleIdx="1" presStyleCnt="3">
        <dgm:presLayoutVars>
          <dgm:bulletEnabled val="1"/>
        </dgm:presLayoutVars>
      </dgm:prSet>
      <dgm:spPr/>
    </dgm:pt>
    <dgm:pt modelId="{E744C6B6-2C0D-4931-819A-4870CE2BB751}" type="pres">
      <dgm:prSet presAssocID="{966FAA64-931C-45D4-A9FB-45D3FC832ECF}" presName="spaceBetweenRectangles" presStyleCnt="0"/>
      <dgm:spPr/>
    </dgm:pt>
    <dgm:pt modelId="{9E76BF43-4E8A-4690-88FB-7459CE74CFD9}" type="pres">
      <dgm:prSet presAssocID="{3BF5EDD9-955D-4A9C-A00B-8C52E7AD9E19}" presName="parentLin" presStyleCnt="0"/>
      <dgm:spPr/>
    </dgm:pt>
    <dgm:pt modelId="{40B0330B-AC5A-4257-B27B-61A710C8AE9D}" type="pres">
      <dgm:prSet presAssocID="{3BF5EDD9-955D-4A9C-A00B-8C52E7AD9E19}" presName="parentLeftMargin" presStyleLbl="node1" presStyleIdx="1" presStyleCnt="3"/>
      <dgm:spPr/>
    </dgm:pt>
    <dgm:pt modelId="{58BFF21F-3EF0-4BB6-A70E-A14B89D8F1E0}" type="pres">
      <dgm:prSet presAssocID="{3BF5EDD9-955D-4A9C-A00B-8C52E7AD9E1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C5C9E05-15A5-4C09-81D8-DAF4923BD56F}" type="pres">
      <dgm:prSet presAssocID="{3BF5EDD9-955D-4A9C-A00B-8C52E7AD9E19}" presName="negativeSpace" presStyleCnt="0"/>
      <dgm:spPr/>
    </dgm:pt>
    <dgm:pt modelId="{D797CE4A-575D-4227-8230-4A869594463D}" type="pres">
      <dgm:prSet presAssocID="{3BF5EDD9-955D-4A9C-A00B-8C52E7AD9E1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F89D60A-29FE-4CD2-8935-484B7F8EFDF3}" type="presOf" srcId="{BA7491E1-2E36-4EC8-AAEB-BE75C653FF39}" destId="{C6B21C1C-C0D0-4381-B6F2-E1775ECA0D0E}" srcOrd="1" destOrd="0" presId="urn:microsoft.com/office/officeart/2005/8/layout/list1"/>
    <dgm:cxn modelId="{EF6B9222-A193-4D22-AD02-1379CE77860F}" srcId="{D19E18D7-6AF5-47BB-BD56-5931A853EFEF}" destId="{BA7491E1-2E36-4EC8-AAEB-BE75C653FF39}" srcOrd="1" destOrd="0" parTransId="{310763F9-A47C-40EC-96DC-7D9938049FBD}" sibTransId="{966FAA64-931C-45D4-A9FB-45D3FC832ECF}"/>
    <dgm:cxn modelId="{E17F1224-991A-4489-BC76-182ACC490B8F}" type="presOf" srcId="{ECF27B1E-4426-403D-9292-77EDC56C69C8}" destId="{9B77AB98-8640-4228-BFDF-4B55A6EDDD1D}" srcOrd="0" destOrd="0" presId="urn:microsoft.com/office/officeart/2005/8/layout/list1"/>
    <dgm:cxn modelId="{5EA01127-A4B8-42A8-AC27-2B85BFD3C9EE}" srcId="{3AC2707C-F9AC-4FB3-92CB-29365873E746}" destId="{59F8EA73-07BF-4957-94D7-2ED462381CBB}" srcOrd="1" destOrd="0" parTransId="{01CD85F8-D4F1-4DBA-AAC1-EDFBB823686E}" sibTransId="{E7E585CE-98D1-4337-B4BD-CA59E7EB0A73}"/>
    <dgm:cxn modelId="{D0EDD336-82F5-4DAC-BCD8-3049517EA5FE}" srcId="{D19E18D7-6AF5-47BB-BD56-5931A853EFEF}" destId="{3BF5EDD9-955D-4A9C-A00B-8C52E7AD9E19}" srcOrd="2" destOrd="0" parTransId="{BB084A20-9D87-44D9-B42E-CF595B56F5E1}" sibTransId="{7884F0C8-C389-49AF-9160-BFE3177D316E}"/>
    <dgm:cxn modelId="{E445D73B-7C30-4FAE-B3C2-418083C5BAE6}" type="presOf" srcId="{BA7491E1-2E36-4EC8-AAEB-BE75C653FF39}" destId="{93AD43D8-7EA9-46D8-9158-C38947AB8756}" srcOrd="0" destOrd="0" presId="urn:microsoft.com/office/officeart/2005/8/layout/list1"/>
    <dgm:cxn modelId="{F8C0845C-4E78-4F90-9D73-EF05B82D307D}" srcId="{16EF471B-FFBB-4505-AEAE-A21957A49E8C}" destId="{1A28388E-0726-4E47-9286-67CDB6F1AC79}" srcOrd="1" destOrd="0" parTransId="{F90736BA-E47B-40F4-A4DC-666795731B10}" sibTransId="{E5FF7C2E-F043-4C1E-A27F-A30561A0530F}"/>
    <dgm:cxn modelId="{22159660-B08C-4619-BAE3-25DEDCC397C8}" srcId="{16EF471B-FFBB-4505-AEAE-A21957A49E8C}" destId="{A1531036-08C2-46BC-BC14-756BCEAF97D6}" srcOrd="0" destOrd="0" parTransId="{048ED1D6-AC5A-4758-9030-CFC5BF290739}" sibTransId="{13391B54-8A17-4FA8-8903-DC60BB4CBC64}"/>
    <dgm:cxn modelId="{E9412041-707A-4E29-9586-F772C0BFA097}" srcId="{3BF5EDD9-955D-4A9C-A00B-8C52E7AD9E19}" destId="{16EF471B-FFBB-4505-AEAE-A21957A49E8C}" srcOrd="0" destOrd="0" parTransId="{0F0974D7-DA3B-4BB8-8440-05420CFDD37A}" sibTransId="{76C4BC09-3AE0-4AD2-B373-FA4D42B19E25}"/>
    <dgm:cxn modelId="{02702A47-F5CF-44C6-99EA-9569262DA0A8}" type="presOf" srcId="{1A28388E-0726-4E47-9286-67CDB6F1AC79}" destId="{D797CE4A-575D-4227-8230-4A869594463D}" srcOrd="0" destOrd="2" presId="urn:microsoft.com/office/officeart/2005/8/layout/list1"/>
    <dgm:cxn modelId="{7514A16D-0283-4C2A-A25A-7256F56B7733}" type="presOf" srcId="{ECF27B1E-4426-403D-9292-77EDC56C69C8}" destId="{40D3BB13-71FF-42A7-B156-1D71BA5A735B}" srcOrd="1" destOrd="0" presId="urn:microsoft.com/office/officeart/2005/8/layout/list1"/>
    <dgm:cxn modelId="{B5CBA16F-A917-4A94-BBB0-FCD625FC7D56}" type="presOf" srcId="{A1531036-08C2-46BC-BC14-756BCEAF97D6}" destId="{D797CE4A-575D-4227-8230-4A869594463D}" srcOrd="0" destOrd="1" presId="urn:microsoft.com/office/officeart/2005/8/layout/list1"/>
    <dgm:cxn modelId="{C116E853-1F93-4E5A-8051-20EBACB77DF7}" type="presOf" srcId="{3BF5EDD9-955D-4A9C-A00B-8C52E7AD9E19}" destId="{40B0330B-AC5A-4257-B27B-61A710C8AE9D}" srcOrd="0" destOrd="0" presId="urn:microsoft.com/office/officeart/2005/8/layout/list1"/>
    <dgm:cxn modelId="{B9185D75-A42F-4FAC-A88A-BA1190D3C65A}" type="presOf" srcId="{7A450431-227F-46EA-B28E-4B33681BB6F9}" destId="{D797CE4A-575D-4227-8230-4A869594463D}" srcOrd="0" destOrd="3" presId="urn:microsoft.com/office/officeart/2005/8/layout/list1"/>
    <dgm:cxn modelId="{C08B6578-641E-43DE-8F1D-6ECE1149C402}" srcId="{7A450431-227F-46EA-B28E-4B33681BB6F9}" destId="{891BC44C-D67D-49B3-82BD-9BFD02453042}" srcOrd="0" destOrd="0" parTransId="{F2E5C535-88E2-40AA-A9B8-906580388DB1}" sibTransId="{EE8C24C8-9FD6-4D36-AA01-66983C7FEA59}"/>
    <dgm:cxn modelId="{44DDB578-2D77-442F-B4D1-B9D4F2B9414F}" type="presOf" srcId="{3AC2707C-F9AC-4FB3-92CB-29365873E746}" destId="{D797CE4A-575D-4227-8230-4A869594463D}" srcOrd="0" destOrd="5" presId="urn:microsoft.com/office/officeart/2005/8/layout/list1"/>
    <dgm:cxn modelId="{1777B47C-4E7D-4263-81E3-1B893E077433}" srcId="{3BF5EDD9-955D-4A9C-A00B-8C52E7AD9E19}" destId="{7A450431-227F-46EA-B28E-4B33681BB6F9}" srcOrd="1" destOrd="0" parTransId="{C9EB2951-12FD-4758-A98A-70FDC9E864EA}" sibTransId="{32200888-D73A-45F8-A8CD-D1E4AAEB4636}"/>
    <dgm:cxn modelId="{6D39B08D-AF6A-4ED4-9B08-30FFF076AAC9}" type="presOf" srcId="{891BC44C-D67D-49B3-82BD-9BFD02453042}" destId="{D797CE4A-575D-4227-8230-4A869594463D}" srcOrd="0" destOrd="4" presId="urn:microsoft.com/office/officeart/2005/8/layout/list1"/>
    <dgm:cxn modelId="{1AB8B390-AC69-42ED-8031-B4D155D9A858}" srcId="{D19E18D7-6AF5-47BB-BD56-5931A853EFEF}" destId="{ECF27B1E-4426-403D-9292-77EDC56C69C8}" srcOrd="0" destOrd="0" parTransId="{73CAEFFA-3C7D-4D7F-B90E-0304A9576275}" sibTransId="{9214B468-872A-4E86-A4E9-0AE4B219EEE2}"/>
    <dgm:cxn modelId="{8A96B39D-3601-4DB4-B01F-3C0AAB7A24C4}" type="presOf" srcId="{3BF5EDD9-955D-4A9C-A00B-8C52E7AD9E19}" destId="{58BFF21F-3EF0-4BB6-A70E-A14B89D8F1E0}" srcOrd="1" destOrd="0" presId="urn:microsoft.com/office/officeart/2005/8/layout/list1"/>
    <dgm:cxn modelId="{CBF0FEAC-5C90-42E9-B49B-01F70861D2AF}" srcId="{3BF5EDD9-955D-4A9C-A00B-8C52E7AD9E19}" destId="{3AC2707C-F9AC-4FB3-92CB-29365873E746}" srcOrd="2" destOrd="0" parTransId="{84C9F5E3-DD20-4AC5-93C0-CFC2D4E86668}" sibTransId="{55D34D4D-C9F1-4B82-ADB7-1BC9E56571BC}"/>
    <dgm:cxn modelId="{C04090BB-FCED-4FC7-8B16-3214E5395B45}" type="presOf" srcId="{D19E18D7-6AF5-47BB-BD56-5931A853EFEF}" destId="{60F7FD9E-79BD-4D42-881A-60021D1E584A}" srcOrd="0" destOrd="0" presId="urn:microsoft.com/office/officeart/2005/8/layout/list1"/>
    <dgm:cxn modelId="{49DE2AC4-A3B9-47A0-8B9F-FBD5CD7B1772}" srcId="{3AC2707C-F9AC-4FB3-92CB-29365873E746}" destId="{59C4C949-170F-41BE-9DF2-5AD89CE6F5EC}" srcOrd="0" destOrd="0" parTransId="{6C36618A-4DE5-4C45-A768-D1246F3D4999}" sibTransId="{DAF61FFD-4B41-4275-9796-052915D44604}"/>
    <dgm:cxn modelId="{778E33CD-E199-4471-A969-9B1B15840BA5}" type="presOf" srcId="{16EF471B-FFBB-4505-AEAE-A21957A49E8C}" destId="{D797CE4A-575D-4227-8230-4A869594463D}" srcOrd="0" destOrd="0" presId="urn:microsoft.com/office/officeart/2005/8/layout/list1"/>
    <dgm:cxn modelId="{CF97D1D6-CFBB-4974-A173-BC49D8449D84}" type="presOf" srcId="{59C4C949-170F-41BE-9DF2-5AD89CE6F5EC}" destId="{D797CE4A-575D-4227-8230-4A869594463D}" srcOrd="0" destOrd="6" presId="urn:microsoft.com/office/officeart/2005/8/layout/list1"/>
    <dgm:cxn modelId="{75164CEB-E0CA-49AA-BA0C-AC0FF5251165}" type="presOf" srcId="{59F8EA73-07BF-4957-94D7-2ED462381CBB}" destId="{D797CE4A-575D-4227-8230-4A869594463D}" srcOrd="0" destOrd="7" presId="urn:microsoft.com/office/officeart/2005/8/layout/list1"/>
    <dgm:cxn modelId="{D0C04180-1A63-4DEF-A742-7346C0ACDE76}" type="presParOf" srcId="{60F7FD9E-79BD-4D42-881A-60021D1E584A}" destId="{76071ECB-766B-4E5D-85CF-46A11A709725}" srcOrd="0" destOrd="0" presId="urn:microsoft.com/office/officeart/2005/8/layout/list1"/>
    <dgm:cxn modelId="{75FAE834-B8DF-4374-98D8-72C5FE7E1862}" type="presParOf" srcId="{76071ECB-766B-4E5D-85CF-46A11A709725}" destId="{9B77AB98-8640-4228-BFDF-4B55A6EDDD1D}" srcOrd="0" destOrd="0" presId="urn:microsoft.com/office/officeart/2005/8/layout/list1"/>
    <dgm:cxn modelId="{CF4362CF-2F0D-4DB0-8235-22F49BA331DF}" type="presParOf" srcId="{76071ECB-766B-4E5D-85CF-46A11A709725}" destId="{40D3BB13-71FF-42A7-B156-1D71BA5A735B}" srcOrd="1" destOrd="0" presId="urn:microsoft.com/office/officeart/2005/8/layout/list1"/>
    <dgm:cxn modelId="{DB9886A6-8D0D-42B8-83B5-CAF18C13BDBE}" type="presParOf" srcId="{60F7FD9E-79BD-4D42-881A-60021D1E584A}" destId="{C5CEE1E2-2293-40DC-B03B-E0B940DE0AD1}" srcOrd="1" destOrd="0" presId="urn:microsoft.com/office/officeart/2005/8/layout/list1"/>
    <dgm:cxn modelId="{3040027A-EDC8-4E43-862F-6DDDC43AE633}" type="presParOf" srcId="{60F7FD9E-79BD-4D42-881A-60021D1E584A}" destId="{C3224320-2408-435E-B264-B36146740D6C}" srcOrd="2" destOrd="0" presId="urn:microsoft.com/office/officeart/2005/8/layout/list1"/>
    <dgm:cxn modelId="{72549597-F6F0-43D5-8F24-3ABD4EC4E539}" type="presParOf" srcId="{60F7FD9E-79BD-4D42-881A-60021D1E584A}" destId="{1163A355-CA80-470A-A3B6-885F380B1F1F}" srcOrd="3" destOrd="0" presId="urn:microsoft.com/office/officeart/2005/8/layout/list1"/>
    <dgm:cxn modelId="{AFB63DCD-81B1-421B-B3A6-D2CEA0D34816}" type="presParOf" srcId="{60F7FD9E-79BD-4D42-881A-60021D1E584A}" destId="{1C0F16BA-026C-469F-9EE8-5A1D3DB10713}" srcOrd="4" destOrd="0" presId="urn:microsoft.com/office/officeart/2005/8/layout/list1"/>
    <dgm:cxn modelId="{21A9819E-4A26-4E9D-8D8B-C24DECFD550F}" type="presParOf" srcId="{1C0F16BA-026C-469F-9EE8-5A1D3DB10713}" destId="{93AD43D8-7EA9-46D8-9158-C38947AB8756}" srcOrd="0" destOrd="0" presId="urn:microsoft.com/office/officeart/2005/8/layout/list1"/>
    <dgm:cxn modelId="{4FBF8EF7-7E31-4AA4-8D78-0789E65AF605}" type="presParOf" srcId="{1C0F16BA-026C-469F-9EE8-5A1D3DB10713}" destId="{C6B21C1C-C0D0-4381-B6F2-E1775ECA0D0E}" srcOrd="1" destOrd="0" presId="urn:microsoft.com/office/officeart/2005/8/layout/list1"/>
    <dgm:cxn modelId="{C4B37D97-8043-4718-AEB5-A150A0BDF73F}" type="presParOf" srcId="{60F7FD9E-79BD-4D42-881A-60021D1E584A}" destId="{1CDE8FA8-A5A9-45A5-A6B8-B10983F38C95}" srcOrd="5" destOrd="0" presId="urn:microsoft.com/office/officeart/2005/8/layout/list1"/>
    <dgm:cxn modelId="{17DEB8C4-EBC3-49F3-8B8F-F065CFB3302F}" type="presParOf" srcId="{60F7FD9E-79BD-4D42-881A-60021D1E584A}" destId="{A0FF95B0-2736-4917-B846-516CEC47329A}" srcOrd="6" destOrd="0" presId="urn:microsoft.com/office/officeart/2005/8/layout/list1"/>
    <dgm:cxn modelId="{15434AD5-BA46-4439-B562-7ED73A4F6A40}" type="presParOf" srcId="{60F7FD9E-79BD-4D42-881A-60021D1E584A}" destId="{E744C6B6-2C0D-4931-819A-4870CE2BB751}" srcOrd="7" destOrd="0" presId="urn:microsoft.com/office/officeart/2005/8/layout/list1"/>
    <dgm:cxn modelId="{9E5CB472-371B-4F6F-A0CD-741CE96EE820}" type="presParOf" srcId="{60F7FD9E-79BD-4D42-881A-60021D1E584A}" destId="{9E76BF43-4E8A-4690-88FB-7459CE74CFD9}" srcOrd="8" destOrd="0" presId="urn:microsoft.com/office/officeart/2005/8/layout/list1"/>
    <dgm:cxn modelId="{A0C0A541-B66F-4D9B-8F80-0B32BCA05018}" type="presParOf" srcId="{9E76BF43-4E8A-4690-88FB-7459CE74CFD9}" destId="{40B0330B-AC5A-4257-B27B-61A710C8AE9D}" srcOrd="0" destOrd="0" presId="urn:microsoft.com/office/officeart/2005/8/layout/list1"/>
    <dgm:cxn modelId="{CC400C70-FBFF-43FF-BCE7-3B5FF69D1A8B}" type="presParOf" srcId="{9E76BF43-4E8A-4690-88FB-7459CE74CFD9}" destId="{58BFF21F-3EF0-4BB6-A70E-A14B89D8F1E0}" srcOrd="1" destOrd="0" presId="urn:microsoft.com/office/officeart/2005/8/layout/list1"/>
    <dgm:cxn modelId="{894FC178-D332-404F-A0AC-9A47810AC5C4}" type="presParOf" srcId="{60F7FD9E-79BD-4D42-881A-60021D1E584A}" destId="{0C5C9E05-15A5-4C09-81D8-DAF4923BD56F}" srcOrd="9" destOrd="0" presId="urn:microsoft.com/office/officeart/2005/8/layout/list1"/>
    <dgm:cxn modelId="{EA459F44-662F-4723-B094-9D867B526CAF}" type="presParOf" srcId="{60F7FD9E-79BD-4D42-881A-60021D1E584A}" destId="{D797CE4A-575D-4227-8230-4A869594463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24320-2408-435E-B264-B36146740D6C}">
      <dsp:nvSpPr>
        <dsp:cNvPr id="0" name=""/>
        <dsp:cNvSpPr/>
      </dsp:nvSpPr>
      <dsp:spPr>
        <a:xfrm>
          <a:off x="0" y="285832"/>
          <a:ext cx="1076058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D3BB13-71FF-42A7-B156-1D71BA5A735B}">
      <dsp:nvSpPr>
        <dsp:cNvPr id="0" name=""/>
        <dsp:cNvSpPr/>
      </dsp:nvSpPr>
      <dsp:spPr>
        <a:xfrm>
          <a:off x="538029" y="5392"/>
          <a:ext cx="753241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707" tIns="0" rIns="284707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GitHub Account Creation</a:t>
          </a:r>
          <a:endParaRPr lang="en-US" sz="1900" kern="1200" dirty="0"/>
        </a:p>
      </dsp:txBody>
      <dsp:txXfrm>
        <a:off x="565409" y="32772"/>
        <a:ext cx="7477650" cy="506120"/>
      </dsp:txXfrm>
    </dsp:sp>
    <dsp:sp modelId="{A0FF95B0-2736-4917-B846-516CEC47329A}">
      <dsp:nvSpPr>
        <dsp:cNvPr id="0" name=""/>
        <dsp:cNvSpPr/>
      </dsp:nvSpPr>
      <dsp:spPr>
        <a:xfrm>
          <a:off x="0" y="1147673"/>
          <a:ext cx="1076058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B21C1C-C0D0-4381-B6F2-E1775ECA0D0E}">
      <dsp:nvSpPr>
        <dsp:cNvPr id="0" name=""/>
        <dsp:cNvSpPr/>
      </dsp:nvSpPr>
      <dsp:spPr>
        <a:xfrm>
          <a:off x="538029" y="867232"/>
          <a:ext cx="753241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707" tIns="0" rIns="284707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Access Capstone Project Repository</a:t>
          </a:r>
        </a:p>
      </dsp:txBody>
      <dsp:txXfrm>
        <a:off x="565409" y="894612"/>
        <a:ext cx="7477650" cy="506120"/>
      </dsp:txXfrm>
    </dsp:sp>
    <dsp:sp modelId="{D797CE4A-575D-4227-8230-4A869594463D}">
      <dsp:nvSpPr>
        <dsp:cNvPr id="0" name=""/>
        <dsp:cNvSpPr/>
      </dsp:nvSpPr>
      <dsp:spPr>
        <a:xfrm>
          <a:off x="0" y="2009513"/>
          <a:ext cx="10760586" cy="299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5141" tIns="395732" rIns="835141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/>
            <a:t>Power BI</a:t>
          </a:r>
          <a:endParaRPr lang="en-US" sz="1900" kern="120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/>
            <a:t>With CSV File</a:t>
          </a:r>
          <a:endParaRPr lang="en-US" sz="1900" kern="120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/>
            <a:t>With SQL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/>
            <a:t>Excel</a:t>
          </a:r>
          <a:endParaRPr lang="en-US" sz="1900" kern="120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 dirty="0"/>
            <a:t>With CSV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SQL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With CSV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With SQL</a:t>
          </a:r>
        </a:p>
      </dsp:txBody>
      <dsp:txXfrm>
        <a:off x="0" y="2009513"/>
        <a:ext cx="10760586" cy="2992500"/>
      </dsp:txXfrm>
    </dsp:sp>
    <dsp:sp modelId="{58BFF21F-3EF0-4BB6-A70E-A14B89D8F1E0}">
      <dsp:nvSpPr>
        <dsp:cNvPr id="0" name=""/>
        <dsp:cNvSpPr/>
      </dsp:nvSpPr>
      <dsp:spPr>
        <a:xfrm>
          <a:off x="538029" y="1729073"/>
          <a:ext cx="753241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707" tIns="0" rIns="284707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Data Connection</a:t>
          </a:r>
          <a:endParaRPr lang="en-US" sz="1900" kern="1200"/>
        </a:p>
      </dsp:txBody>
      <dsp:txXfrm>
        <a:off x="565409" y="1756453"/>
        <a:ext cx="7477650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7/22/2023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7/22/2023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1F1F1F"/>
                </a:solidFill>
                <a:effectLst/>
                <a:latin typeface="Google Sans"/>
              </a:rPr>
              <a:t>Hi everyone,</a:t>
            </a:r>
          </a:p>
          <a:p>
            <a:pPr algn="l"/>
            <a:endParaRPr lang="en-GB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algn="l"/>
            <a:r>
              <a:rPr lang="en-GB" b="0" i="0" dirty="0">
                <a:solidFill>
                  <a:srgbClr val="1F1F1F"/>
                </a:solidFill>
                <a:effectLst/>
                <a:latin typeface="Google Sans"/>
              </a:rPr>
              <a:t>My name is Shiraj Ahmad,</a:t>
            </a:r>
          </a:p>
          <a:p>
            <a:pPr algn="l"/>
            <a:r>
              <a:rPr lang="en-GB" b="0" i="0" dirty="0">
                <a:solidFill>
                  <a:srgbClr val="1F1F1F"/>
                </a:solidFill>
                <a:effectLst/>
                <a:latin typeface="Google Sans"/>
              </a:rPr>
              <a:t> and I'm a mentor here for data science. </a:t>
            </a:r>
          </a:p>
          <a:p>
            <a:pPr algn="l"/>
            <a:r>
              <a:rPr lang="en-GB" b="0" i="0" dirty="0">
                <a:solidFill>
                  <a:srgbClr val="1F1F1F"/>
                </a:solidFill>
                <a:effectLst/>
                <a:latin typeface="Google Sans"/>
              </a:rPr>
              <a:t>In this session I will be explaining how we can get the data and connect it with Power BI and Excel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5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18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555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61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20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77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789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93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410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261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 will be covering below </a:t>
            </a:r>
            <a:r>
              <a:rPr lang="en-IN" dirty="0" err="1"/>
              <a:t>topiccs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39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598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41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265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791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01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864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12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betanews.com/2017/02/10/why-do-businesses-still-need-to-physically-move-and-maintain-digital-data/" TargetMode="External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48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slideLayout" Target="../slideLayouts/slideLayout18.xml"/><Relationship Id="rId7" Type="http://schemas.openxmlformats.org/officeDocument/2006/relationships/hyperlink" Target="http://www.mikefal.net/2016/05/11/azure-sql-databases-and-powershell-database-restores/" TargetMode="Externa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8.png"/><Relationship Id="rId5" Type="http://schemas.openxmlformats.org/officeDocument/2006/relationships/hyperlink" Target="https://www.iconfinder.com/icons/3381493/csv_file_plano_icon" TargetMode="External"/><Relationship Id="rId10" Type="http://schemas.openxmlformats.org/officeDocument/2006/relationships/image" Target="../media/image2.png"/><Relationship Id="rId4" Type="http://schemas.openxmlformats.org/officeDocument/2006/relationships/image" Target="../media/image27.png"/><Relationship Id="rId9" Type="http://schemas.openxmlformats.org/officeDocument/2006/relationships/hyperlink" Target="https://biworld.ca/2020/06/power-bi-enhanced-connectivity-capabilities-for-snowflake-goes-ga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hyperlink" Target="https://adrin.info/gitgithub-how-to-contribute-to-an-open-source-project-on-github.html" TargetMode="Externa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2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github.com/login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2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6" Type="http://schemas.openxmlformats.org/officeDocument/2006/relationships/image" Target="../media/image2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6" Type="http://schemas.openxmlformats.org/officeDocument/2006/relationships/image" Target="../media/image2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5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51CEBEB-5088-4E63-81A4-0DCEB5B45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5797" r="15797"/>
          <a:stretch/>
        </p:blipFill>
        <p:spPr>
          <a:xfrm>
            <a:off x="5016500" y="472281"/>
            <a:ext cx="7175500" cy="5913439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/>
          <a:p>
            <a:r>
              <a:rPr lang="en-US" dirty="0"/>
              <a:t>Get Data</a:t>
            </a:r>
          </a:p>
        </p:txBody>
      </p:sp>
      <p:pic>
        <p:nvPicPr>
          <p:cNvPr id="50" name="Audio 49">
            <a:hlinkClick r:id="" action="ppaction://media"/>
            <a:extLst>
              <a:ext uri="{FF2B5EF4-FFF2-40B4-BE49-F238E27FC236}">
                <a16:creationId xmlns:a16="http://schemas.microsoft.com/office/drawing/2014/main" id="{8FBD720B-501A-AC65-6257-BFF29355E2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28"/>
    </mc:Choice>
    <mc:Fallback>
      <p:transition spd="slow" advTm="10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0A6249-5D59-0649-6E83-463B5189B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21" y="0"/>
            <a:ext cx="11213757" cy="6858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BEFCACA-ACF2-876B-A78F-A004E28D06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91391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76"/>
    </mc:Choice>
    <mc:Fallback>
      <p:transition spd="slow" advTm="15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61BBC0-6D7D-743D-FF85-436C9BEF6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25" y="0"/>
            <a:ext cx="1041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91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43957B-96E8-3F2A-2EE2-9E4E72FEA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743" y="0"/>
            <a:ext cx="10328514" cy="68580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D4EE609-F420-30FB-3D1E-4179FFEC4C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67424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09"/>
    </mc:Choice>
    <mc:Fallback>
      <p:transition spd="slow" advTm="15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91FCF-809D-9981-DADC-0CDF068EB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17" y="0"/>
            <a:ext cx="10219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23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7C39C4-E42B-97C1-0E0C-1DE8A04BB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903" y="0"/>
            <a:ext cx="10308193" cy="6858000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2F060941-C757-33F4-64CB-56E44139B2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8836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37"/>
    </mc:Choice>
    <mc:Fallback>
      <p:transition spd="slow" advTm="9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F9EA4-7EC6-3400-F54A-3F43F7F1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38" y="0"/>
            <a:ext cx="10451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99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9BCEE0-96FC-0F12-68F7-C17B0148D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44" y="0"/>
            <a:ext cx="10441912" cy="68580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C18E6E7-6E52-F04B-5393-2506366FD0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35331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4"/>
    </mc:Choice>
    <mc:Fallback>
      <p:transition spd="slow" advTm="4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5D5FB-05C2-986C-09DC-B56E86942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533" y="0"/>
            <a:ext cx="10160933" cy="68580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92F723A-D506-F2B4-66D7-F58ABCF0E4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27327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39"/>
    </mc:Choice>
    <mc:Fallback>
      <p:transition spd="slow" advTm="14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BD001-FE26-B974-EB4D-ECE0826A9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71" y="0"/>
            <a:ext cx="11082657" cy="6858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7D916E7-B35B-9B38-F978-F6CC6666A5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16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95"/>
    </mc:Choice>
    <mc:Fallback>
      <p:transition spd="slow" advTm="13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0D4EE-C393-A93C-FFFD-EC3DF4597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07" y="0"/>
            <a:ext cx="10804585" cy="6858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12060F6-1064-FDAC-6E26-F886614AC8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13506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0"/>
    </mc:Choice>
    <mc:Fallback>
      <p:transition spd="slow" advTm="4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9AD61-874B-BC5B-8A70-BBB83B468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anchor="ctr">
            <a:normAutofit/>
          </a:bodyPr>
          <a:lstStyle/>
          <a:p>
            <a:r>
              <a:rPr lang="en-IN" dirty="0"/>
              <a:t>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BC2B0-9C4E-8FB6-11B8-FD9CAF6B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80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61C83E6-5000-294D-3CF6-3098D35D2666}"/>
              </a:ext>
            </a:extLst>
          </p:cNvPr>
          <p:cNvGraphicFramePr>
            <a:graphicFrameLocks noGrp="1"/>
          </p:cNvGraphicFramePr>
          <p:nvPr>
            <p:ph type="chart" sz="quarter" idx="14"/>
            <p:extLst>
              <p:ext uri="{D42A27DB-BD31-4B8C-83A1-F6EECF244321}">
                <p14:modId xmlns:p14="http://schemas.microsoft.com/office/powerpoint/2010/main" val="597430291"/>
              </p:ext>
            </p:extLst>
          </p:nvPr>
        </p:nvGraphicFramePr>
        <p:xfrm>
          <a:off x="1131376" y="1193370"/>
          <a:ext cx="10760587" cy="5007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9" name="Audio 48">
            <a:hlinkClick r:id="" action="ppaction://media"/>
            <a:extLst>
              <a:ext uri="{FF2B5EF4-FFF2-40B4-BE49-F238E27FC236}">
                <a16:creationId xmlns:a16="http://schemas.microsoft.com/office/drawing/2014/main" id="{B46B1B2F-E739-9FCA-A5FD-A95AA74BE5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29060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78"/>
    </mc:Choice>
    <mc:Fallback>
      <p:transition spd="slow" advTm="26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153FB5-0EA4-150E-538E-E51B75D8A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39" y="0"/>
            <a:ext cx="10842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07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ED4158-DFA5-DF30-E88D-34AA8E1EC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67" y="0"/>
            <a:ext cx="10953065" cy="6858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392846E-A492-7F23-DBA5-4ACE613C1E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29428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5"/>
    </mc:Choice>
    <mc:Fallback>
      <p:transition spd="slow" advTm="3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073888-F9F3-CB97-0B2B-EB85F22CB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47" y="0"/>
            <a:ext cx="10977705" cy="685800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073C8CB-9CA9-2CB6-C052-77A0BAD6CF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02051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64"/>
    </mc:Choice>
    <mc:Fallback>
      <p:transition spd="slow" advTm="19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811878-3ED6-9D28-8C97-57094EE9CE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sz="5400" dirty="0"/>
              <a:t>Access Capstone Project GIT Repository</a:t>
            </a:r>
            <a:endParaRPr lang="en-IN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F600F13-56EE-D42D-B2E4-C4FFB2F629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60936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79"/>
    </mc:Choice>
    <mc:Fallback>
      <p:transition spd="slow" advTm="9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C0FE1-3492-66CA-D70A-9691DC43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>
            <a:normAutofit/>
          </a:bodyPr>
          <a:lstStyle/>
          <a:p>
            <a:r>
              <a:rPr lang="en-IN" sz="3800"/>
              <a:t>Click on Git Repository Link received for project.</a:t>
            </a:r>
          </a:p>
          <a:p>
            <a:endParaRPr lang="en-IN" sz="380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18454DB9-DA11-8B96-AD5E-4E468E1E7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 sz="800" noProof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0760B37-C028-B314-A09D-8594991A4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578" b="11578"/>
          <a:stretch/>
        </p:blipFill>
        <p:spPr>
          <a:xfrm>
            <a:off x="1119205" y="260350"/>
            <a:ext cx="10025029" cy="3657599"/>
          </a:xfrm>
          <a:prstGeom prst="rect">
            <a:avLst/>
          </a:prstGeom>
          <a:noFill/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4FE4947F-37CD-D24F-DED6-838A6731EE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28ED634C-D89D-38F2-9F61-724CDB0B49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0834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68"/>
    </mc:Choice>
    <mc:Fallback>
      <p:transition spd="slow" advTm="38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C0FE1-3492-66CA-D70A-9691DC43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0"/>
            <a:ext cx="11520487" cy="1351473"/>
          </a:xfrm>
        </p:spPr>
        <p:txBody>
          <a:bodyPr anchor="ctr">
            <a:normAutofit/>
          </a:bodyPr>
          <a:lstStyle/>
          <a:p>
            <a:r>
              <a:rPr lang="en-IN" dirty="0"/>
              <a:t>Click on Code.</a:t>
            </a:r>
            <a:br>
              <a:rPr lang="en-IN" dirty="0"/>
            </a:br>
            <a:r>
              <a:rPr lang="en-IN" dirty="0"/>
              <a:t>Then Click on Download Zip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1B3FF-140C-3EB6-C593-3999FEC29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953" y="1233488"/>
            <a:ext cx="4807528" cy="4943475"/>
          </a:xfrm>
          <a:prstGeom prst="rect">
            <a:avLst/>
          </a:prstGeom>
          <a:noFill/>
        </p:spPr>
      </p:pic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18454DB9-DA11-8B96-AD5E-4E468E1E7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 sz="800" noProof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4FE4947F-37CD-D24F-DED6-838A6731EE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B375C95-A970-D512-44BE-BD01BF2BCA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83337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51"/>
    </mc:Choice>
    <mc:Fallback>
      <p:transition spd="slow" advTm="7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C0FE1-3492-66CA-D70A-9691DC43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45" y="1438220"/>
            <a:ext cx="5316403" cy="1351473"/>
          </a:xfrm>
        </p:spPr>
        <p:txBody>
          <a:bodyPr anchor="ctr">
            <a:normAutofit/>
          </a:bodyPr>
          <a:lstStyle/>
          <a:p>
            <a:r>
              <a:rPr lang="en-IN" dirty="0"/>
              <a:t>It will download zip folder. </a:t>
            </a:r>
            <a:br>
              <a:rPr lang="en-IN" dirty="0"/>
            </a:br>
            <a:r>
              <a:rPr lang="en-IN" dirty="0"/>
              <a:t>Extract Zip</a:t>
            </a:r>
          </a:p>
          <a:p>
            <a:endParaRPr lang="en-IN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18454DB9-DA11-8B96-AD5E-4E468E1E7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en-US" sz="800" noProof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4FE4947F-37CD-D24F-DED6-838A6731EE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F9B8A6-DD95-1B1F-929A-B8ED3BC59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239" y="3120511"/>
            <a:ext cx="3877216" cy="1943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DFBD17-6C89-F2C9-F619-77AE54A27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944" y="3120511"/>
            <a:ext cx="6134956" cy="274358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7A7FF9-1B96-D6FD-089D-6180F134E5D7}"/>
              </a:ext>
            </a:extLst>
          </p:cNvPr>
          <p:cNvSpPr txBox="1">
            <a:spLocks/>
          </p:cNvSpPr>
          <p:nvPr/>
        </p:nvSpPr>
        <p:spPr>
          <a:xfrm>
            <a:off x="5793220" y="1438220"/>
            <a:ext cx="5316403" cy="1351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Files after Zip extraction.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F4852B81-95B9-5F3D-B474-E8E764AADD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98673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89"/>
    </mc:Choice>
    <mc:Fallback>
      <p:transition spd="slow" advTm="9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ED9144C-A3C5-1F8B-92CA-9B007813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anchor="ctr">
            <a:normAutofit/>
          </a:bodyPr>
          <a:lstStyle/>
          <a:p>
            <a:r>
              <a:rPr lang="en-IN" dirty="0"/>
              <a:t>Data Connection – Power BI</a:t>
            </a:r>
            <a:endParaRPr lang="en-US" dirty="0"/>
          </a:p>
        </p:txBody>
      </p:sp>
      <p:pic>
        <p:nvPicPr>
          <p:cNvPr id="12" name="Picture 11" descr="A green and white logo&#10;&#10;Description automatically generated">
            <a:extLst>
              <a:ext uri="{FF2B5EF4-FFF2-40B4-BE49-F238E27FC236}">
                <a16:creationId xmlns:a16="http://schemas.microsoft.com/office/drawing/2014/main" id="{EE972AFC-1A48-37C9-2837-99D5E79AA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81026" y="2247900"/>
            <a:ext cx="3143250" cy="3143250"/>
          </a:xfrm>
          <a:prstGeom prst="rect">
            <a:avLst/>
          </a:prstGeom>
          <a:noFill/>
        </p:spPr>
      </p:pic>
      <p:pic>
        <p:nvPicPr>
          <p:cNvPr id="7" name="Picture 6" descr="A blue cylinder with white text">
            <a:extLst>
              <a:ext uri="{FF2B5EF4-FFF2-40B4-BE49-F238E27FC236}">
                <a16:creationId xmlns:a16="http://schemas.microsoft.com/office/drawing/2014/main" id="{B4D8C6C2-F270-80CB-D369-B87AD97B98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51282" y="2158970"/>
            <a:ext cx="3142800" cy="3297297"/>
          </a:xfrm>
          <a:prstGeom prst="rect">
            <a:avLst/>
          </a:prstGeom>
          <a:noFill/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637667D9-128C-DA74-D221-4FC5999D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en-US" sz="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95D1E-40DC-065D-E0C8-38A6820577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/>
        </p:blipFill>
        <p:spPr>
          <a:xfrm>
            <a:off x="3967163" y="2892219"/>
            <a:ext cx="4257675" cy="1830800"/>
          </a:xfrm>
          <a:prstGeom prst="rect">
            <a:avLst/>
          </a:prstGeom>
          <a:noFill/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75642BBF-8776-1755-BB82-DC3CF9D114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58891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76"/>
    </mc:Choice>
    <mc:Fallback>
      <p:transition spd="slow" advTm="8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5878-A77D-6535-25A5-514729248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Power BI - CSV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35D4D8-8756-DF55-2CF8-582ECBFC12A1}"/>
              </a:ext>
            </a:extLst>
          </p:cNvPr>
          <p:cNvSpPr txBox="1"/>
          <p:nvPr/>
        </p:nvSpPr>
        <p:spPr>
          <a:xfrm>
            <a:off x="464949" y="3022168"/>
            <a:ext cx="5427851" cy="299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Open Power BI Desktop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Click on Get Data Under Home Menu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B44B7-88A6-E183-D2C5-A5BECB47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en-US" sz="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D02025-9179-306F-32D0-102571B8E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074" y="2265503"/>
            <a:ext cx="5795963" cy="2820303"/>
          </a:xfrm>
          <a:prstGeom prst="rect">
            <a:avLst/>
          </a:prstGeom>
          <a:noFill/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6605994F-FD10-1720-0283-B7069189AF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96739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5"/>
    </mc:Choice>
    <mc:Fallback>
      <p:transition spd="slow" advTm="6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7B0B8-8642-7FB4-DB10-24307201F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anchor="ctr">
            <a:normAutofit/>
          </a:bodyPr>
          <a:lstStyle/>
          <a:p>
            <a:r>
              <a:rPr lang="en-IN" dirty="0"/>
              <a:t>Click on Text/ CSV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9640C-76EB-AD74-1ECC-1CAD69783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679" y="1233488"/>
            <a:ext cx="5136077" cy="49434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DC8D8-A728-23A2-EC60-8F3B0B47D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lang="en-US" sz="80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2FCCC071-6407-7FA7-CB45-1477F12D79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41114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6"/>
    </mc:Choice>
    <mc:Fallback>
      <p:transition spd="slow" advTm="3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ED9144C-A3C5-1F8B-92CA-9B007813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/>
          <a:lstStyle/>
          <a:p>
            <a:r>
              <a:rPr lang="en-IN" dirty="0"/>
              <a:t>GitHub Account Creation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8916F-C667-BC48-9F52-A88FC4702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1839" b="11839"/>
          <a:stretch/>
        </p:blipFill>
        <p:spPr>
          <a:xfrm>
            <a:off x="371474" y="1233488"/>
            <a:ext cx="11520487" cy="4943475"/>
          </a:xfrm>
          <a:prstGeom prst="rect">
            <a:avLst/>
          </a:prstGeom>
          <a:noFill/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637667D9-128C-DA74-D221-4FC5999D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E37C21EB-A373-88DF-3E23-6FBE31ECF2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32434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5"/>
    </mc:Choice>
    <mc:Fallback>
      <p:transition spd="slow" advTm="2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29640C-76EB-AD74-1ECC-1CAD69783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334" y="472281"/>
            <a:ext cx="6143832" cy="591343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7B0B8-8642-7FB4-DB10-24307201F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 fontScale="90000"/>
          </a:bodyPr>
          <a:lstStyle/>
          <a:p>
            <a:r>
              <a:rPr lang="en-IN" sz="3000" dirty="0"/>
              <a:t>Click on Text/ CSV</a:t>
            </a:r>
            <a:br>
              <a:rPr lang="en-IN" sz="3000" dirty="0"/>
            </a:br>
            <a:br>
              <a:rPr lang="en-IN" sz="3000" dirty="0"/>
            </a:br>
            <a:r>
              <a:rPr lang="en-IN" sz="3000" dirty="0"/>
              <a:t>File Explorer window will open to select csv file</a:t>
            </a:r>
            <a:br>
              <a:rPr lang="en-IN" sz="3000" dirty="0"/>
            </a:br>
            <a:br>
              <a:rPr lang="en-IN" sz="3000" dirty="0"/>
            </a:br>
            <a:r>
              <a:rPr lang="en-IN" sz="3000" dirty="0"/>
              <a:t>Navigate to Extracted Zip Folder 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687DC8D8-A728-23A2-EC60-8F3B0B47DC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en-US" sz="80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49EE510-5B3B-40FC-9942-3370C0D052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57392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77"/>
    </mc:Choice>
    <mc:Fallback>
      <p:transition spd="slow" advTm="11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3BBF9-F3D8-147F-99F3-CB0CAB21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Select csv file to import </a:t>
            </a:r>
            <a:br>
              <a:rPr lang="en-IN" dirty="0"/>
            </a:br>
            <a:r>
              <a:rPr lang="en-IN" dirty="0"/>
              <a:t>Click on open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9069C-3F8E-37ED-BDAB-30ADAD29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9FC5E0-2D61-223C-ED28-43422296C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500" y="1377085"/>
            <a:ext cx="9926435" cy="583964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640761F-20CC-47D4-E985-518F136A7C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80788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8"/>
    </mc:Choice>
    <mc:Fallback>
      <p:transition spd="slow" advTm="4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CAB43A-4963-475E-6AA9-24CD124E6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738188"/>
            <a:ext cx="7175500" cy="538162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4A3615-C9E8-1E05-CE30-FA01742E3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 fontScale="90000"/>
          </a:bodyPr>
          <a:lstStyle/>
          <a:p>
            <a:r>
              <a:rPr lang="en-IN" sz="3000" dirty="0"/>
              <a:t>Click on load to load the file </a:t>
            </a:r>
            <a:br>
              <a:rPr lang="en-IN" sz="3000" dirty="0"/>
            </a:br>
            <a:br>
              <a:rPr lang="en-IN" sz="3000" dirty="0"/>
            </a:br>
            <a:r>
              <a:rPr lang="en-IN" sz="3000" dirty="0"/>
              <a:t>OR</a:t>
            </a:r>
            <a:br>
              <a:rPr lang="en-IN" sz="3000" dirty="0"/>
            </a:br>
            <a:br>
              <a:rPr lang="en-IN" sz="3000" dirty="0"/>
            </a:br>
            <a:r>
              <a:rPr lang="en-IN" sz="3000" dirty="0"/>
              <a:t>Transform Data to transform then file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4B791A60-778D-1D79-0CD1-0DC143BA71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32</a:t>
            </a:fld>
            <a:endParaRPr lang="en-US" sz="800"/>
          </a:p>
        </p:txBody>
      </p:sp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F75FAC8A-9534-4FED-8E42-C415EE9951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8260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73"/>
    </mc:Choice>
    <mc:Fallback>
      <p:transition spd="slow" advTm="50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5878-A77D-6535-25A5-514729248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Power BI </a:t>
            </a:r>
            <a:r>
              <a:rPr lang="en-US" b="1" kern="1200">
                <a:latin typeface="+mj-lt"/>
                <a:ea typeface="+mj-ea"/>
                <a:cs typeface="+mj-cs"/>
              </a:rPr>
              <a:t>- SQL</a:t>
            </a: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35D4D8-8756-DF55-2CF8-582ECBFC12A1}"/>
              </a:ext>
            </a:extLst>
          </p:cNvPr>
          <p:cNvSpPr txBox="1"/>
          <p:nvPr/>
        </p:nvSpPr>
        <p:spPr>
          <a:xfrm>
            <a:off x="546100" y="1638299"/>
            <a:ext cx="5346700" cy="4381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Open Power BI Desktop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Click on Get Data Under Home Menu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Click on “More” Option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B44B7-88A6-E183-D2C5-A5BECB47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33</a:t>
            </a:fld>
            <a:endParaRPr lang="en-US" sz="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193F8-EE95-BFDB-C54C-804FC9C01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449" y="1460501"/>
            <a:ext cx="2511064" cy="4740274"/>
          </a:xfrm>
          <a:prstGeom prst="rect">
            <a:avLst/>
          </a:prstGeom>
          <a:noFill/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39F13CCE-703D-B98C-10DB-14345BD34A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8889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48"/>
    </mc:Choice>
    <mc:Fallback>
      <p:transition spd="slow" advTm="15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28013F-ECBA-DB3B-0BAD-132E527F3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913" y="472281"/>
            <a:ext cx="6224673" cy="591343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A689BD-6875-E9FB-A011-EE33EE57A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 fontScale="90000"/>
          </a:bodyPr>
          <a:lstStyle/>
          <a:p>
            <a:r>
              <a:rPr lang="en-IN" sz="5000" dirty="0"/>
              <a:t>Select Database</a:t>
            </a:r>
            <a:br>
              <a:rPr lang="en-IN" sz="5000" dirty="0"/>
            </a:br>
            <a:br>
              <a:rPr lang="en-IN" sz="5000" dirty="0"/>
            </a:br>
            <a:r>
              <a:rPr lang="en-IN" sz="5000" dirty="0"/>
              <a:t>Then Select MySQL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E9BD1852-E0CA-F5DE-93ED-8AA15CCCFEC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ED1345C-0FEC-3F97-1643-F005240E1E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03995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38"/>
    </mc:Choice>
    <mc:Fallback>
      <p:transition spd="slow" advTm="9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534F03-C0BB-4F67-59F9-72C9180F6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1877299"/>
            <a:ext cx="7175500" cy="310340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1C06D-79BE-42A9-D27A-D0847242A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/>
          <a:p>
            <a:r>
              <a:rPr lang="en-IN" sz="1800"/>
              <a:t>Under Server name – 127.0.0.1:3306 or provided server name</a:t>
            </a:r>
            <a:br>
              <a:rPr lang="en-IN" sz="1800"/>
            </a:br>
            <a:br>
              <a:rPr lang="en-IN" sz="1800"/>
            </a:br>
            <a:r>
              <a:rPr lang="en-IN" sz="1800"/>
              <a:t>Database</a:t>
            </a:r>
            <a:br>
              <a:rPr lang="en-IN" sz="1800"/>
            </a:br>
            <a:br>
              <a:rPr lang="en-IN" sz="1800"/>
            </a:br>
            <a:r>
              <a:rPr lang="en-IN" sz="1800"/>
              <a:t>When asked for credentials enter</a:t>
            </a:r>
            <a:br>
              <a:rPr lang="en-IN" sz="1800"/>
            </a:br>
            <a:r>
              <a:rPr lang="en-IN" sz="1800"/>
              <a:t>Username – default root</a:t>
            </a:r>
            <a:br>
              <a:rPr lang="en-IN" sz="1800"/>
            </a:br>
            <a:r>
              <a:rPr lang="en-IN" sz="1800"/>
              <a:t>Password – at the time of installation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355665DD-89DE-688D-6245-75A9D9E50C5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7B8BE9FA-074C-6D89-C378-07257ED224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59885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67"/>
    </mc:Choice>
    <mc:Fallback>
      <p:transition spd="slow" advTm="30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F2EC5-D137-2A66-3F47-E17CF60D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It will give you the list of all the tables of the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3A342-C764-305B-4B15-2E2ECA3D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30A28-7046-1CC7-9C1A-E51278CD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371" y="1047181"/>
            <a:ext cx="8097380" cy="5534797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597CE83-B01B-E23C-67E8-0C1A186A46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50998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24"/>
    </mc:Choice>
    <mc:Fallback>
      <p:transition spd="slow" advTm="18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50BC5F-D91A-DC25-3857-413100620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120961"/>
            <a:ext cx="6034088" cy="461607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582822-846E-31D9-73D2-D253B86DC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>
            <a:normAutofit fontScale="90000"/>
          </a:bodyPr>
          <a:lstStyle/>
          <a:p>
            <a:r>
              <a:rPr lang="en-IN" sz="4200" dirty="0"/>
              <a:t>Selects required tables </a:t>
            </a:r>
            <a:br>
              <a:rPr lang="en-IN" sz="4200" dirty="0"/>
            </a:br>
            <a:br>
              <a:rPr lang="en-IN" sz="4200" dirty="0"/>
            </a:br>
            <a:r>
              <a:rPr lang="en-IN" sz="4200" dirty="0"/>
              <a:t>then you can choose if you want to directly load it or transform it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86363BAE-D588-6702-3227-17C1C1ED35F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148FBC5-F651-9EE9-B801-7D3C88FB3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74618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06"/>
    </mc:Choice>
    <mc:Fallback>
      <p:transition spd="slow" advTm="16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FA79C2-DC94-FE7B-6095-5D9D1D7E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>
            <a:normAutofit/>
          </a:bodyPr>
          <a:lstStyle/>
          <a:p>
            <a:r>
              <a:rPr lang="en-IN" dirty="0"/>
              <a:t>Excel - CSV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EEC6AE8-11F7-D28F-C31C-8A11B159B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902C6FB-7560-D757-A1B5-1F7C4F6B22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22027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67"/>
    </mc:Choice>
    <mc:Fallback>
      <p:transition spd="slow" advTm="16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E39FD3-DAE2-AFE3-3C3E-40930CBB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58491"/>
            <a:ext cx="6034088" cy="6541016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CE67D-F734-66BF-BB1E-EB5EB8AD2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>
            <a:normAutofit fontScale="90000"/>
          </a:bodyPr>
          <a:lstStyle/>
          <a:p>
            <a:r>
              <a:rPr lang="en-IN" sz="3800" dirty="0"/>
              <a:t>Open Excel</a:t>
            </a:r>
            <a:br>
              <a:rPr lang="en-IN" sz="3800" dirty="0"/>
            </a:br>
            <a:br>
              <a:rPr lang="en-IN" sz="3800" dirty="0"/>
            </a:br>
            <a:r>
              <a:rPr lang="en-IN" sz="3800" dirty="0"/>
              <a:t>Go to Data Tab</a:t>
            </a:r>
            <a:br>
              <a:rPr lang="en-IN" sz="3800" dirty="0"/>
            </a:br>
            <a:br>
              <a:rPr lang="en-IN" sz="3800" dirty="0"/>
            </a:br>
            <a:r>
              <a:rPr lang="en-IN" sz="3800" dirty="0"/>
              <a:t>Click on Get Data</a:t>
            </a:r>
            <a:br>
              <a:rPr lang="en-IN" sz="3800" dirty="0"/>
            </a:br>
            <a:br>
              <a:rPr lang="en-IN" sz="3800" dirty="0"/>
            </a:br>
            <a:r>
              <a:rPr lang="en-IN" sz="3800" dirty="0"/>
              <a:t>Click on From File</a:t>
            </a:r>
            <a:br>
              <a:rPr lang="en-IN" sz="3800" dirty="0"/>
            </a:br>
            <a:br>
              <a:rPr lang="en-IN" sz="3800" dirty="0"/>
            </a:br>
            <a:r>
              <a:rPr lang="en-IN" sz="3800" dirty="0"/>
              <a:t>Click on From Text/CSV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FFAB65D9-4165-9517-5668-A344AD6BA5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F20108BD-457F-92C2-4B06-D958CBB76E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97786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21"/>
    </mc:Choice>
    <mc:Fallback>
      <p:transition spd="slow" advTm="9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13BFD3-5947-DCD8-3CB8-CAEE6EC8C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096" y="278606"/>
            <a:ext cx="10001247" cy="315039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A872A1-8806-B84D-94F0-E28FCF4F5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/>
          <a:p>
            <a:r>
              <a:rPr lang="en-IN" dirty="0"/>
              <a:t>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35FDC-D114-7189-57C4-86E591236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>
            <a:normAutofit/>
          </a:bodyPr>
          <a:lstStyle/>
          <a:p>
            <a:r>
              <a:rPr lang="en-IN" dirty="0"/>
              <a:t>Go to </a:t>
            </a:r>
            <a:r>
              <a:rPr lang="en-IN" dirty="0">
                <a:hlinkClick r:id="rId6"/>
              </a:rPr>
              <a:t>https://github.com/login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1C88C6A6-1E7E-F356-4DA4-0C0925D4BB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BCC016D9-76E9-E135-6E8E-477C98C6EC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6915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8"/>
    </mc:Choice>
    <mc:Fallback>
      <p:transition spd="slow" advTm="3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1A75F-93C3-6A06-D36F-799754AC8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Navigate to extracted folder and select csv file you want to add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4A3B4-C62C-6E24-47EA-0F40CAD4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FB5DE-E264-0B41-351D-166361498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546" y="1061957"/>
            <a:ext cx="9192908" cy="5249008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9788A0C-8A82-1581-B4C0-624DF85C7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30780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16"/>
    </mc:Choice>
    <mc:Fallback>
      <p:transition spd="slow" advTm="5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1A01CA-CBFB-9917-828A-DC4C62869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173759"/>
            <a:ext cx="6034088" cy="4510481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DDADC-36BE-6F32-7C8E-3CA6BFDEC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>
            <a:normAutofit/>
          </a:bodyPr>
          <a:lstStyle/>
          <a:p>
            <a:r>
              <a:rPr lang="en-IN" sz="4200" dirty="0"/>
              <a:t>You will get option to directly load it or transform it chose option accordingly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62C23656-9371-06AC-FD43-BBBC6AD8FC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E53E9A0-D202-EF30-3330-4B1C654C5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43222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58"/>
    </mc:Choice>
    <mc:Fallback>
      <p:transition spd="slow" advTm="22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4BD78-433C-804B-0232-ED59153A2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After successfully loading the table, it will create new sheet with that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11BC6-7B51-01AB-F574-5F693ECA9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6CE02-F418-7B47-9068-4A31ED176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97" y="1570797"/>
            <a:ext cx="9530520" cy="4891996"/>
          </a:xfrm>
          <a:prstGeom prst="rect">
            <a:avLst/>
          </a:prstGeom>
        </p:spPr>
      </p:pic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50F0B984-9A74-3961-9C35-18635AE80A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98897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61"/>
    </mc:Choice>
    <mc:Fallback>
      <p:transition spd="slow" advTm="34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FA79C2-DC94-FE7B-6095-5D9D1D7E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>
            <a:normAutofit/>
          </a:bodyPr>
          <a:lstStyle/>
          <a:p>
            <a:r>
              <a:rPr lang="en-IN" dirty="0"/>
              <a:t>SQL - CSV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EEC6AE8-11F7-D28F-C31C-8A11B159B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84E2C81E-EE30-790F-BBFC-27CE984CFA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7084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7"/>
    </mc:Choice>
    <mc:Fallback>
      <p:transition spd="slow" advTm="5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6D9B71-B84B-FFD3-F20E-99FB578E4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70" y="0"/>
            <a:ext cx="6000748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993D65-3F7C-2739-37EA-A5500D551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1124" y="108488"/>
            <a:ext cx="4986338" cy="6371525"/>
          </a:xfrm>
        </p:spPr>
        <p:txBody>
          <a:bodyPr anchor="b">
            <a:noAutofit/>
          </a:bodyPr>
          <a:lstStyle/>
          <a:p>
            <a:r>
              <a:rPr lang="en-IN" sz="3200" dirty="0"/>
              <a:t>Open Mysql Workbench</a:t>
            </a:r>
            <a:br>
              <a:rPr lang="en-IN" sz="3200" dirty="0"/>
            </a:br>
            <a:br>
              <a:rPr lang="en-IN" sz="3200" dirty="0"/>
            </a:br>
            <a:r>
              <a:rPr lang="en-IN" sz="3200" dirty="0"/>
              <a:t>Login to local instance</a:t>
            </a:r>
            <a:br>
              <a:rPr lang="en-IN" sz="3200" dirty="0"/>
            </a:br>
            <a:br>
              <a:rPr lang="en-IN" sz="3200" dirty="0"/>
            </a:br>
            <a:r>
              <a:rPr lang="en-IN" sz="3200" dirty="0"/>
              <a:t>Right Click under Navigator</a:t>
            </a:r>
            <a:br>
              <a:rPr lang="en-IN" sz="3200" dirty="0"/>
            </a:br>
            <a:br>
              <a:rPr lang="en-IN" sz="3200" dirty="0"/>
            </a:br>
            <a:r>
              <a:rPr lang="en-IN" sz="3200" dirty="0"/>
              <a:t>Click on Create Schema to create new schema/ Database</a:t>
            </a:r>
            <a:br>
              <a:rPr lang="en-IN" sz="3200" dirty="0"/>
            </a:br>
            <a:br>
              <a:rPr lang="en-IN" sz="3200" dirty="0"/>
            </a:br>
            <a:r>
              <a:rPr lang="en-IN" sz="3200" dirty="0"/>
              <a:t>Create schema as per your project name</a:t>
            </a:r>
            <a:br>
              <a:rPr lang="en-IN" sz="3200" dirty="0"/>
            </a:br>
            <a:endParaRPr lang="en-IN" sz="3200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44440A4C-204F-7E8F-D65A-A188C46ED1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12F7554F-583B-925F-C708-3AC58DC0C0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79905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70"/>
    </mc:Choice>
    <mc:Fallback>
      <p:transition spd="slow" advTm="29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254E50-A208-4477-89FD-6417BA4DB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78437"/>
            <a:ext cx="6034088" cy="650112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D56858-BBBE-EA76-2908-74BCBE1B6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>
            <a:normAutofit/>
          </a:bodyPr>
          <a:lstStyle/>
          <a:p>
            <a:r>
              <a:rPr lang="en-IN" sz="4200" dirty="0"/>
              <a:t>Right click on Database</a:t>
            </a:r>
            <a:br>
              <a:rPr lang="en-IN" sz="4200" dirty="0"/>
            </a:br>
            <a:br>
              <a:rPr lang="en-IN" sz="4200" dirty="0"/>
            </a:br>
            <a:r>
              <a:rPr lang="en-IN" sz="4200" dirty="0"/>
              <a:t>Select Table Data Import Wizard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9A5D8D2E-39D6-ABBC-9E4F-E7B967D45E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860D92D-6A17-1F3F-77F3-BA34417927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18963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71"/>
    </mc:Choice>
    <mc:Fallback>
      <p:transition spd="slow" advTm="8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748658-63AA-B0F9-3869-AD6220608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970109"/>
            <a:ext cx="6034088" cy="491778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C0AAA-3220-295B-A619-6304B96CB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>
            <a:normAutofit fontScale="90000"/>
          </a:bodyPr>
          <a:lstStyle/>
          <a:p>
            <a:r>
              <a:rPr lang="en-IN" sz="4200" dirty="0"/>
              <a:t>Navigate to Extracted data folder</a:t>
            </a:r>
            <a:br>
              <a:rPr lang="en-IN" sz="4200" dirty="0"/>
            </a:br>
            <a:br>
              <a:rPr lang="en-IN" sz="4200" dirty="0"/>
            </a:br>
            <a:r>
              <a:rPr lang="en-IN" sz="4200" dirty="0"/>
              <a:t>Under CSV Select required File</a:t>
            </a:r>
            <a:br>
              <a:rPr lang="en-IN" sz="4200" dirty="0"/>
            </a:br>
            <a:br>
              <a:rPr lang="en-IN" sz="4200" dirty="0"/>
            </a:br>
            <a:r>
              <a:rPr lang="en-IN" sz="4200" dirty="0"/>
              <a:t>Click on Next – 5 times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FAA7BCAE-221C-FC89-47F0-9D2050D1D2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89C38FC-A936-9E5E-D11A-968822726D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89014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33"/>
    </mc:Choice>
    <mc:Fallback>
      <p:transition spd="slow" advTm="18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D60C5D-F486-1A8C-3C50-40C9167C6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77651"/>
            <a:ext cx="4356961" cy="350135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C1493A-094D-0B6C-0727-512C99485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714875" cy="3262311"/>
          </a:xfrm>
        </p:spPr>
        <p:txBody>
          <a:bodyPr anchor="b">
            <a:normAutofit fontScale="90000"/>
          </a:bodyPr>
          <a:lstStyle/>
          <a:p>
            <a:r>
              <a:rPr lang="en-IN" sz="4700" dirty="0"/>
              <a:t>Once all the data is exported you will get below screen</a:t>
            </a:r>
            <a:br>
              <a:rPr lang="en-IN" sz="4700" dirty="0"/>
            </a:br>
            <a:br>
              <a:rPr lang="en-IN" sz="4700" dirty="0"/>
            </a:br>
            <a:r>
              <a:rPr lang="en-IN" sz="4700" dirty="0"/>
              <a:t>click on finish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9B5C096B-BBD0-14E7-1397-20A6C19DAEE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79E132-F2ED-029A-B480-58219791C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682" y="5146262"/>
            <a:ext cx="3191320" cy="905001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6831793-F0F8-2773-0A98-DBC2A38548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4410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92"/>
    </mc:Choice>
    <mc:Fallback>
      <p:transition spd="slow" advTm="15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FA79C2-DC94-FE7B-6095-5D9D1D7E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>
            <a:normAutofit/>
          </a:bodyPr>
          <a:lstStyle/>
          <a:p>
            <a:r>
              <a:rPr lang="en-IN" dirty="0"/>
              <a:t>SQL – SQL Script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EEC6AE8-11F7-D28F-C31C-8A11B159B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5EBCB43E-C75E-4306-6387-CE65E6F828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11205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73"/>
    </mc:Choice>
    <mc:Fallback>
      <p:transition spd="slow" advTm="5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93D65-3F7C-2739-37EA-A5500D551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4406" y="108488"/>
            <a:ext cx="6483055" cy="6371525"/>
          </a:xfrm>
        </p:spPr>
        <p:txBody>
          <a:bodyPr anchor="b">
            <a:noAutofit/>
          </a:bodyPr>
          <a:lstStyle/>
          <a:p>
            <a:r>
              <a:rPr lang="en-IN" sz="3200" dirty="0"/>
              <a:t>Open Mysql Workbench</a:t>
            </a:r>
            <a:br>
              <a:rPr lang="en-IN" sz="3200" dirty="0"/>
            </a:br>
            <a:br>
              <a:rPr lang="en-IN" sz="3200" dirty="0"/>
            </a:br>
            <a:r>
              <a:rPr lang="en-IN" sz="3200" dirty="0"/>
              <a:t>Login to local instance</a:t>
            </a:r>
            <a:br>
              <a:rPr lang="en-IN" sz="3200" dirty="0"/>
            </a:br>
            <a:br>
              <a:rPr lang="en-IN" sz="3200" dirty="0"/>
            </a:br>
            <a:r>
              <a:rPr lang="en-IN" sz="3200" dirty="0"/>
              <a:t>Right Click under Navigator</a:t>
            </a:r>
            <a:br>
              <a:rPr lang="en-IN" sz="3200" dirty="0"/>
            </a:br>
            <a:br>
              <a:rPr lang="en-IN" sz="3200" dirty="0"/>
            </a:br>
            <a:r>
              <a:rPr lang="en-IN" sz="3200" dirty="0"/>
              <a:t>Click on Create Schema to create new schema/ Database</a:t>
            </a:r>
            <a:br>
              <a:rPr lang="en-IN" sz="3200" dirty="0"/>
            </a:br>
            <a:br>
              <a:rPr lang="en-IN" sz="3200" dirty="0"/>
            </a:br>
            <a:r>
              <a:rPr lang="en-IN" sz="3200" dirty="0"/>
              <a:t>Create schema as per your project name</a:t>
            </a:r>
            <a:br>
              <a:rPr lang="en-IN" sz="3200" dirty="0"/>
            </a:br>
            <a:r>
              <a:rPr lang="en-IN" sz="3200" dirty="0"/>
              <a:t>Select schema using below command</a:t>
            </a:r>
            <a:br>
              <a:rPr lang="en-IN" sz="3200" dirty="0"/>
            </a:br>
            <a:r>
              <a:rPr lang="en-IN" sz="3200" dirty="0"/>
              <a:t>	USE &lt;Database Name&gt; </a:t>
            </a:r>
            <a:br>
              <a:rPr lang="en-IN" sz="3200" dirty="0"/>
            </a:br>
            <a:endParaRPr lang="en-IN" sz="3200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44440A4C-204F-7E8F-D65A-A188C46ED1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49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2EE6FD-A241-B77C-EF8A-F5B3C3FDA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941" y="566172"/>
            <a:ext cx="3524250" cy="3028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85DAC6-44CE-E9BC-FAF1-1265D1B4EDE1}"/>
              </a:ext>
            </a:extLst>
          </p:cNvPr>
          <p:cNvSpPr txBox="1"/>
          <p:nvPr/>
        </p:nvSpPr>
        <p:spPr>
          <a:xfrm>
            <a:off x="790414" y="4138047"/>
            <a:ext cx="48664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Click on the Highlighted Icon to open SQL Script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4C0AEB7-80BE-E613-CD41-21874BAFCC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33239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62"/>
    </mc:Choice>
    <mc:Fallback>
      <p:transition spd="slow" advTm="28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F1CBA0-08C0-F893-F4C9-53D3CEE94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89" y="260350"/>
            <a:ext cx="10245184" cy="6300788"/>
          </a:xfrm>
          <a:prstGeom prst="rect">
            <a:avLst/>
          </a:prstGeom>
          <a:noFill/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A82A622-5904-93AE-B6FF-56E292F272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938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2"/>
    </mc:Choice>
    <mc:Fallback>
      <p:transition spd="slow" advTm="2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C714F9-9ACE-DB2F-F5AD-31D1F5BC7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686657"/>
            <a:ext cx="6034088" cy="348468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42828-4191-4618-E9FA-F420A049C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>
            <a:normAutofit fontScale="90000"/>
          </a:bodyPr>
          <a:lstStyle/>
          <a:p>
            <a:r>
              <a:rPr lang="en-IN" sz="3300" dirty="0"/>
              <a:t>Navigate to Extracted folder</a:t>
            </a:r>
            <a:br>
              <a:rPr lang="en-IN" sz="3300" dirty="0"/>
            </a:br>
            <a:br>
              <a:rPr lang="en-IN" sz="3300" dirty="0"/>
            </a:br>
            <a:r>
              <a:rPr lang="en-IN" sz="3300" dirty="0"/>
              <a:t>Under Data Folder</a:t>
            </a:r>
            <a:br>
              <a:rPr lang="en-IN" sz="3300" dirty="0"/>
            </a:br>
            <a:r>
              <a:rPr lang="en-IN" sz="3300" dirty="0"/>
              <a:t>we have SQL subfolder</a:t>
            </a:r>
            <a:br>
              <a:rPr lang="en-IN" sz="3300" dirty="0"/>
            </a:br>
            <a:br>
              <a:rPr lang="en-IN" sz="3300" dirty="0"/>
            </a:br>
            <a:r>
              <a:rPr lang="en-IN" sz="3300" dirty="0"/>
              <a:t>Within that you will find script for each tables</a:t>
            </a:r>
            <a:br>
              <a:rPr lang="en-IN" sz="3300" dirty="0"/>
            </a:br>
            <a:br>
              <a:rPr lang="en-IN" sz="3300" dirty="0"/>
            </a:br>
            <a:r>
              <a:rPr lang="en-IN" sz="3300" dirty="0"/>
              <a:t>Select script click on open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2180082A-1E36-8D54-D23C-183BB3DE23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50</a:t>
            </a:fld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FBBBDEE-E574-59FA-7293-23401EF0AF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12540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18"/>
    </mc:Choice>
    <mc:Fallback>
      <p:transition spd="slow" advTm="13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FEAD5-F0A5-F3E6-2A1D-4BAA0673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anchor="ctr">
            <a:normAutofit/>
          </a:bodyPr>
          <a:lstStyle/>
          <a:p>
            <a:r>
              <a:rPr lang="en-IN" sz="2300"/>
              <a:t>It will open SQL Script.</a:t>
            </a:r>
            <a:br>
              <a:rPr lang="en-IN" sz="2300"/>
            </a:br>
            <a:r>
              <a:rPr lang="en-IN" sz="2300"/>
              <a:t>Run the script to get table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1F3588-ABF0-904C-10FC-F3F45122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956" y="1233488"/>
            <a:ext cx="9283522" cy="49434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3F5D7-D446-257C-529D-5BAE09BD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51</a:t>
            </a:fld>
            <a:endParaRPr lang="en-US" sz="800"/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FDC1EE2B-8F6C-1DB6-0B83-E9A27C9BDD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7520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897"/>
    </mc:Choice>
    <mc:Fallback>
      <p:transition spd="slow" advTm="62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78F88-A48C-58BD-91C2-284B3183F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7A89-D88D-9C97-14A2-0C35388C9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C183-4313-97B1-C6ED-571B020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6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8F2FB9-42C1-21CC-8CDC-F3FA61E52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33" y="0"/>
            <a:ext cx="11167534" cy="685800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016EB35-7F40-4FA2-8137-5CCCDBE1FB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44270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44"/>
    </mc:Choice>
    <mc:Fallback>
      <p:transition spd="slow" advTm="12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180DF9-22B4-1022-87A6-B937E6934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423" y="0"/>
            <a:ext cx="10409153" cy="685800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0E673DD-D95C-09F2-0EAD-CDF0F85B3B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38470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5"/>
    </mc:Choice>
    <mc:Fallback>
      <p:transition spd="slow" advTm="4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FA7AA-61F5-CF63-C72C-E7E6620AC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33" y="0"/>
            <a:ext cx="10507133" cy="68580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21077E3-32A0-A99A-C066-A5239E308C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922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6"/>
    </mc:Choice>
    <mc:Fallback>
      <p:transition spd="slow" advTm="3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84ED3-16FF-5AB4-28C3-3381B1D20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27" y="0"/>
            <a:ext cx="10092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81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364</TotalTime>
  <Words>613</Words>
  <Application>Microsoft Office PowerPoint</Application>
  <PresentationFormat>Widescreen</PresentationFormat>
  <Paragraphs>113</Paragraphs>
  <Slides>52</Slides>
  <Notes>18</Notes>
  <HiddenSlides>0</HiddenSlides>
  <MMClips>46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Google Sans</vt:lpstr>
      <vt:lpstr>Office Theme</vt:lpstr>
      <vt:lpstr>Get Data</vt:lpstr>
      <vt:lpstr>Content</vt:lpstr>
      <vt:lpstr>GitHub Account Creation</vt:lpstr>
      <vt:lpstr>Step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Access Capstone Project GIT Repository</vt:lpstr>
      <vt:lpstr>Click on Git Repository Link received for project. </vt:lpstr>
      <vt:lpstr>Click on Code. Then Click on Download Zip </vt:lpstr>
      <vt:lpstr>It will download zip folder.  Extract Zip </vt:lpstr>
      <vt:lpstr>Data Connection – Power BI</vt:lpstr>
      <vt:lpstr>Power BI - CSV</vt:lpstr>
      <vt:lpstr>Click on Text/ CSV </vt:lpstr>
      <vt:lpstr>Click on Text/ CSV  File Explorer window will open to select csv file  Navigate to Extracted Zip Folder </vt:lpstr>
      <vt:lpstr>Select csv file to import  Click on open</vt:lpstr>
      <vt:lpstr>Click on load to load the file   OR  Transform Data to transform then file</vt:lpstr>
      <vt:lpstr>Power BI - SQL</vt:lpstr>
      <vt:lpstr>Select Database  Then Select MySQL</vt:lpstr>
      <vt:lpstr>Under Server name – 127.0.0.1:3306 or provided server name  Database  When asked for credentials enter Username – default root Password – at the time of installation</vt:lpstr>
      <vt:lpstr>It will give you the list of all the tables of the database</vt:lpstr>
      <vt:lpstr>Selects required tables   then you can choose if you want to directly load it or transform it</vt:lpstr>
      <vt:lpstr>Excel - CSV</vt:lpstr>
      <vt:lpstr>Open Excel  Go to Data Tab  Click on Get Data  Click on From File  Click on From Text/CSV</vt:lpstr>
      <vt:lpstr>Navigate to extracted folder and select csv file you want to add</vt:lpstr>
      <vt:lpstr>You will get option to directly load it or transform it chose option accordingly</vt:lpstr>
      <vt:lpstr>After successfully loading the table, it will create new sheet with that table</vt:lpstr>
      <vt:lpstr>SQL - CSV</vt:lpstr>
      <vt:lpstr>Open Mysql Workbench  Login to local instance  Right Click under Navigator  Click on Create Schema to create new schema/ Database  Create schema as per your project name </vt:lpstr>
      <vt:lpstr>Right click on Database  Select Table Data Import Wizard</vt:lpstr>
      <vt:lpstr>Navigate to Extracted data folder  Under CSV Select required File  Click on Next – 5 times</vt:lpstr>
      <vt:lpstr>Once all the data is exported you will get below screen  click on finish</vt:lpstr>
      <vt:lpstr>SQL – SQL Script</vt:lpstr>
      <vt:lpstr>Open Mysql Workbench  Login to local instance  Right Click under Navigator  Click on Create Schema to create new schema/ Database  Create schema as per your project name Select schema using below command  USE &lt;Database Name&gt;  </vt:lpstr>
      <vt:lpstr>Navigate to Extracted folder  Under Data Folder we have SQL subfolder  Within that you will find script for each tables  Select script click on open</vt:lpstr>
      <vt:lpstr>It will open SQL Script. Run the script to get table data.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Shiraj Ahmad</dc:creator>
  <cp:lastModifiedBy>Shiraj Ahmad</cp:lastModifiedBy>
  <cp:revision>15</cp:revision>
  <dcterms:created xsi:type="dcterms:W3CDTF">2023-07-12T12:40:49Z</dcterms:created>
  <dcterms:modified xsi:type="dcterms:W3CDTF">2023-07-22T13:57:47Z</dcterms:modified>
</cp:coreProperties>
</file>